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trictFirstAndLastChars="0" saveSubsetFonts="1" autoCompressPictures="0">
  <p:sldMasterIdLst>
    <p:sldMasterId id="2147483649" r:id="rId1"/>
  </p:sldMasterIdLst>
  <p:notesMasterIdLst>
    <p:notesMasterId r:id="rId10"/>
  </p:notesMasterIdLst>
  <p:handoutMasterIdLst>
    <p:handoutMasterId r:id="rId11"/>
  </p:handoutMasterIdLst>
  <p:sldIdLst>
    <p:sldId id="1016" r:id="rId2"/>
    <p:sldId id="1135" r:id="rId3"/>
    <p:sldId id="1137" r:id="rId4"/>
    <p:sldId id="1139" r:id="rId5"/>
    <p:sldId id="1140" r:id="rId6"/>
    <p:sldId id="1141" r:id="rId7"/>
    <p:sldId id="1142" r:id="rId8"/>
    <p:sldId id="1125" r:id="rId9"/>
  </p:sldIdLst>
  <p:sldSz cx="9144000" cy="6858000" type="screen4x3"/>
  <p:notesSz cx="7010400" cy="9296400"/>
  <p:defaultTextStyle>
    <a:defPPr>
      <a:defRPr lang="en-US"/>
    </a:defPPr>
    <a:lvl1pPr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1pPr>
    <a:lvl2pPr marL="4572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2pPr>
    <a:lvl3pPr marL="9144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3pPr>
    <a:lvl4pPr marL="13716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4pPr>
    <a:lvl5pPr marL="1828800" algn="ctr" rtl="0" eaLnBrk="0" fontAlgn="base" hangingPunct="0">
      <a:spcBef>
        <a:spcPct val="20000"/>
      </a:spcBef>
      <a:spcAft>
        <a:spcPct val="0"/>
      </a:spcAft>
      <a:buClr>
        <a:srgbClr val="CC3300"/>
      </a:buClr>
      <a:buSzPct val="50000"/>
      <a:buFont typeface="Monotype Sorts" pitchFamily="1" charset="2"/>
      <a:defRPr sz="3600" kern="1200">
        <a:solidFill>
          <a:srgbClr val="000099"/>
        </a:solidFill>
        <a:latin typeface="Arial" pitchFamily="1" charset="0"/>
        <a:ea typeface="+mn-ea"/>
        <a:cs typeface="+mn-cs"/>
      </a:defRPr>
    </a:lvl5pPr>
    <a:lvl6pPr marL="2286000" algn="l" defTabSz="457200" rtl="0" eaLnBrk="1" latinLnBrk="0" hangingPunct="1">
      <a:defRPr sz="3600" kern="1200">
        <a:solidFill>
          <a:srgbClr val="000099"/>
        </a:solidFill>
        <a:latin typeface="Arial" pitchFamily="1" charset="0"/>
        <a:ea typeface="+mn-ea"/>
        <a:cs typeface="+mn-cs"/>
      </a:defRPr>
    </a:lvl6pPr>
    <a:lvl7pPr marL="2743200" algn="l" defTabSz="457200" rtl="0" eaLnBrk="1" latinLnBrk="0" hangingPunct="1">
      <a:defRPr sz="3600" kern="1200">
        <a:solidFill>
          <a:srgbClr val="000099"/>
        </a:solidFill>
        <a:latin typeface="Arial" pitchFamily="1" charset="0"/>
        <a:ea typeface="+mn-ea"/>
        <a:cs typeface="+mn-cs"/>
      </a:defRPr>
    </a:lvl7pPr>
    <a:lvl8pPr marL="3200400" algn="l" defTabSz="457200" rtl="0" eaLnBrk="1" latinLnBrk="0" hangingPunct="1">
      <a:defRPr sz="3600" kern="1200">
        <a:solidFill>
          <a:srgbClr val="000099"/>
        </a:solidFill>
        <a:latin typeface="Arial" pitchFamily="1" charset="0"/>
        <a:ea typeface="+mn-ea"/>
        <a:cs typeface="+mn-cs"/>
      </a:defRPr>
    </a:lvl8pPr>
    <a:lvl9pPr marL="3657600" algn="l" defTabSz="457200" rtl="0" eaLnBrk="1" latinLnBrk="0" hangingPunct="1">
      <a:defRPr sz="3600" kern="1200">
        <a:solidFill>
          <a:srgbClr val="000099"/>
        </a:solidFill>
        <a:latin typeface="Arial"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99"/>
    <a:srgbClr val="00CC00"/>
    <a:srgbClr val="00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13" autoAdjust="0"/>
  </p:normalViewPr>
  <p:slideViewPr>
    <p:cSldViewPr snapToGrid="0">
      <p:cViewPr varScale="1">
        <p:scale>
          <a:sx n="72" d="100"/>
          <a:sy n="72" d="100"/>
        </p:scale>
        <p:origin x="-7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980" y="-84"/>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6557231193558543E-2"/>
          <c:y val="3.6519269341511548E-2"/>
          <c:w val="0.91203038840328499"/>
          <c:h val="0.66521739130434798"/>
        </c:manualLayout>
      </c:layout>
      <c:barChart>
        <c:barDir val="col"/>
        <c:grouping val="clustered"/>
        <c:ser>
          <c:idx val="0"/>
          <c:order val="0"/>
          <c:tx>
            <c:strRef>
              <c:f>Sheet1!$A$2</c:f>
              <c:strCache>
                <c:ptCount val="1"/>
                <c:pt idx="0">
                  <c:v>L31 Reports</c:v>
                </c:pt>
              </c:strCache>
            </c:strRef>
          </c:tx>
          <c:spPr>
            <a:solidFill>
              <a:srgbClr val="63AAFE"/>
            </a:solidFill>
            <a:ln w="25400">
              <a:noFill/>
            </a:ln>
          </c:spPr>
          <c:dLbls>
            <c:showVal val="1"/>
          </c:dLbls>
          <c:cat>
            <c:strRef>
              <c:f>Sheet1!$B$1:$AB$1</c:f>
              <c:strCache>
                <c:ptCount val="27"/>
                <c:pt idx="0">
                  <c:v>AES10/SMC28</c:v>
                </c:pt>
                <c:pt idx="1">
                  <c:v>AP03/MTT17</c:v>
                </c:pt>
                <c:pt idx="2">
                  <c:v>C16-AUS</c:v>
                </c:pt>
                <c:pt idx="3">
                  <c:v>C16 SA</c:v>
                </c:pt>
                <c:pt idx="4">
                  <c:v>CAS4/SSC37</c:v>
                </c:pt>
                <c:pt idx="5">
                  <c:v>CEDA44</c:v>
                </c:pt>
                <c:pt idx="6">
                  <c:v>COM19/SP01-AUS</c:v>
                </c:pt>
                <c:pt idx="7">
                  <c:v>COM19/SP01 SA</c:v>
                </c:pt>
                <c:pt idx="8">
                  <c:v>CTCN</c:v>
                </c:pt>
                <c:pt idx="9">
                  <c:v>CMPT21</c:v>
                </c:pt>
                <c:pt idx="10">
                  <c:v>E25</c:v>
                </c:pt>
                <c:pt idx="11">
                  <c:v>ED15</c:v>
                </c:pt>
                <c:pt idx="12">
                  <c:v>EMC27</c:v>
                </c:pt>
                <c:pt idx="13">
                  <c:v>EMB18</c:v>
                </c:pt>
                <c:pt idx="14">
                  <c:v>IM09</c:v>
                </c:pt>
                <c:pt idx="15">
                  <c:v>LM-AUS</c:v>
                </c:pt>
                <c:pt idx="16">
                  <c:v>LM-SA</c:v>
                </c:pt>
                <c:pt idx="17">
                  <c:v>PI31/PEL35/IE13/IA34</c:v>
                </c:pt>
                <c:pt idx="18">
                  <c:v>PE31-SA</c:v>
                </c:pt>
                <c:pt idx="19">
                  <c:v>PHO36</c:v>
                </c:pt>
                <c:pt idx="20">
                  <c:v>PSE43</c:v>
                </c:pt>
                <c:pt idx="21">
                  <c:v>SEN39</c:v>
                </c:pt>
                <c:pt idx="22">
                  <c:v>TM14-AUS</c:v>
                </c:pt>
                <c:pt idx="23">
                  <c:v>TM14-SA</c:v>
                </c:pt>
                <c:pt idx="24">
                  <c:v>WIE</c:v>
                </c:pt>
                <c:pt idx="25">
                  <c:v>YP</c:v>
                </c:pt>
                <c:pt idx="26">
                  <c:v>Section</c:v>
                </c:pt>
              </c:strCache>
            </c:strRef>
          </c:cat>
          <c:val>
            <c:numRef>
              <c:f>Sheet1!$B$2:$AB$2</c:f>
              <c:numCache>
                <c:formatCode>General</c:formatCode>
                <c:ptCount val="27"/>
                <c:pt idx="0">
                  <c:v>5</c:v>
                </c:pt>
                <c:pt idx="1">
                  <c:v>9</c:v>
                </c:pt>
                <c:pt idx="2">
                  <c:v>5</c:v>
                </c:pt>
                <c:pt idx="3">
                  <c:v>5</c:v>
                </c:pt>
                <c:pt idx="4">
                  <c:v>10</c:v>
                </c:pt>
                <c:pt idx="5">
                  <c:v>3</c:v>
                </c:pt>
                <c:pt idx="6">
                  <c:v>5</c:v>
                </c:pt>
                <c:pt idx="7">
                  <c:v>2</c:v>
                </c:pt>
                <c:pt idx="8">
                  <c:v>9</c:v>
                </c:pt>
                <c:pt idx="9">
                  <c:v>0</c:v>
                </c:pt>
                <c:pt idx="10">
                  <c:v>0</c:v>
                </c:pt>
                <c:pt idx="11">
                  <c:v>2</c:v>
                </c:pt>
                <c:pt idx="12">
                  <c:v>1</c:v>
                </c:pt>
                <c:pt idx="13">
                  <c:v>1</c:v>
                </c:pt>
                <c:pt idx="14">
                  <c:v>4</c:v>
                </c:pt>
                <c:pt idx="15">
                  <c:v>4</c:v>
                </c:pt>
                <c:pt idx="16">
                  <c:v>8</c:v>
                </c:pt>
                <c:pt idx="17">
                  <c:v>15</c:v>
                </c:pt>
                <c:pt idx="18">
                  <c:v>0</c:v>
                </c:pt>
                <c:pt idx="19">
                  <c:v>5</c:v>
                </c:pt>
                <c:pt idx="20">
                  <c:v>1</c:v>
                </c:pt>
                <c:pt idx="21">
                  <c:v>0</c:v>
                </c:pt>
                <c:pt idx="22">
                  <c:v>0</c:v>
                </c:pt>
                <c:pt idx="23">
                  <c:v>0</c:v>
                </c:pt>
                <c:pt idx="24">
                  <c:v>0</c:v>
                </c:pt>
                <c:pt idx="25">
                  <c:v>1</c:v>
                </c:pt>
                <c:pt idx="26">
                  <c:v>23</c:v>
                </c:pt>
              </c:numCache>
            </c:numRef>
          </c:val>
        </c:ser>
        <c:ser>
          <c:idx val="1"/>
          <c:order val="1"/>
          <c:tx>
            <c:strRef>
              <c:f>Sheet1!$A$3</c:f>
              <c:strCache>
                <c:ptCount val="1"/>
                <c:pt idx="0">
                  <c:v>Technical</c:v>
                </c:pt>
              </c:strCache>
            </c:strRef>
          </c:tx>
          <c:cat>
            <c:strRef>
              <c:f>Sheet1!$B$1:$AB$1</c:f>
              <c:strCache>
                <c:ptCount val="27"/>
                <c:pt idx="0">
                  <c:v>AES10/SMC28</c:v>
                </c:pt>
                <c:pt idx="1">
                  <c:v>AP03/MTT17</c:v>
                </c:pt>
                <c:pt idx="2">
                  <c:v>C16-AUS</c:v>
                </c:pt>
                <c:pt idx="3">
                  <c:v>C16 SA</c:v>
                </c:pt>
                <c:pt idx="4">
                  <c:v>CAS4/SSC37</c:v>
                </c:pt>
                <c:pt idx="5">
                  <c:v>CEDA44</c:v>
                </c:pt>
                <c:pt idx="6">
                  <c:v>COM19/SP01-AUS</c:v>
                </c:pt>
                <c:pt idx="7">
                  <c:v>COM19/SP01 SA</c:v>
                </c:pt>
                <c:pt idx="8">
                  <c:v>CTCN</c:v>
                </c:pt>
                <c:pt idx="9">
                  <c:v>CMPT21</c:v>
                </c:pt>
                <c:pt idx="10">
                  <c:v>E25</c:v>
                </c:pt>
                <c:pt idx="11">
                  <c:v>ED15</c:v>
                </c:pt>
                <c:pt idx="12">
                  <c:v>EMC27</c:v>
                </c:pt>
                <c:pt idx="13">
                  <c:v>EMB18</c:v>
                </c:pt>
                <c:pt idx="14">
                  <c:v>IM09</c:v>
                </c:pt>
                <c:pt idx="15">
                  <c:v>LM-AUS</c:v>
                </c:pt>
                <c:pt idx="16">
                  <c:v>LM-SA</c:v>
                </c:pt>
                <c:pt idx="17">
                  <c:v>PI31/PEL35/IE13/IA34</c:v>
                </c:pt>
                <c:pt idx="18">
                  <c:v>PE31-SA</c:v>
                </c:pt>
                <c:pt idx="19">
                  <c:v>PHO36</c:v>
                </c:pt>
                <c:pt idx="20">
                  <c:v>PSE43</c:v>
                </c:pt>
                <c:pt idx="21">
                  <c:v>SEN39</c:v>
                </c:pt>
                <c:pt idx="22">
                  <c:v>TM14-AUS</c:v>
                </c:pt>
                <c:pt idx="23">
                  <c:v>TM14-SA</c:v>
                </c:pt>
                <c:pt idx="24">
                  <c:v>WIE</c:v>
                </c:pt>
                <c:pt idx="25">
                  <c:v>YP</c:v>
                </c:pt>
                <c:pt idx="26">
                  <c:v>Section</c:v>
                </c:pt>
              </c:strCache>
            </c:strRef>
          </c:cat>
          <c:val>
            <c:numRef>
              <c:f>Sheet1!$B$3:$AB$3</c:f>
              <c:numCache>
                <c:formatCode>General</c:formatCode>
                <c:ptCount val="27"/>
                <c:pt idx="0">
                  <c:v>5</c:v>
                </c:pt>
                <c:pt idx="1">
                  <c:v>9</c:v>
                </c:pt>
                <c:pt idx="2">
                  <c:v>5</c:v>
                </c:pt>
                <c:pt idx="3">
                  <c:v>5</c:v>
                </c:pt>
                <c:pt idx="4">
                  <c:v>8</c:v>
                </c:pt>
                <c:pt idx="5">
                  <c:v>2</c:v>
                </c:pt>
                <c:pt idx="6">
                  <c:v>5</c:v>
                </c:pt>
                <c:pt idx="7">
                  <c:v>2</c:v>
                </c:pt>
                <c:pt idx="8">
                  <c:v>6</c:v>
                </c:pt>
                <c:pt idx="9">
                  <c:v>0</c:v>
                </c:pt>
                <c:pt idx="10">
                  <c:v>0</c:v>
                </c:pt>
                <c:pt idx="11">
                  <c:v>2</c:v>
                </c:pt>
                <c:pt idx="12">
                  <c:v>1</c:v>
                </c:pt>
                <c:pt idx="13">
                  <c:v>1</c:v>
                </c:pt>
                <c:pt idx="14">
                  <c:v>4</c:v>
                </c:pt>
                <c:pt idx="15">
                  <c:v>2</c:v>
                </c:pt>
                <c:pt idx="16">
                  <c:v>2</c:v>
                </c:pt>
                <c:pt idx="17">
                  <c:v>8</c:v>
                </c:pt>
                <c:pt idx="18">
                  <c:v>0</c:v>
                </c:pt>
                <c:pt idx="19">
                  <c:v>5</c:v>
                </c:pt>
                <c:pt idx="20">
                  <c:v>1</c:v>
                </c:pt>
                <c:pt idx="21">
                  <c:v>0</c:v>
                </c:pt>
                <c:pt idx="22">
                  <c:v>0</c:v>
                </c:pt>
                <c:pt idx="23">
                  <c:v>0</c:v>
                </c:pt>
                <c:pt idx="24">
                  <c:v>0</c:v>
                </c:pt>
                <c:pt idx="25">
                  <c:v>1</c:v>
                </c:pt>
                <c:pt idx="26">
                  <c:v>1</c:v>
                </c:pt>
              </c:numCache>
            </c:numRef>
          </c:val>
        </c:ser>
        <c:axId val="101305728"/>
        <c:axId val="101311616"/>
      </c:barChart>
      <c:catAx>
        <c:axId val="101305728"/>
        <c:scaling>
          <c:orientation val="minMax"/>
        </c:scaling>
        <c:axPos val="b"/>
        <c:numFmt formatCode="General" sourceLinked="1"/>
        <c:tickLblPos val="low"/>
        <c:spPr>
          <a:ln w="3184">
            <a:solidFill>
              <a:srgbClr val="000000"/>
            </a:solidFill>
            <a:prstDash val="solid"/>
          </a:ln>
        </c:spPr>
        <c:txPr>
          <a:bodyPr rot="-2700000" vert="horz"/>
          <a:lstStyle/>
          <a:p>
            <a:pPr>
              <a:defRPr sz="1028" b="1" i="0" u="none" strike="noStrike" baseline="0">
                <a:solidFill>
                  <a:srgbClr val="000000"/>
                </a:solidFill>
                <a:latin typeface="Arial"/>
                <a:ea typeface="Arial"/>
                <a:cs typeface="Arial"/>
              </a:defRPr>
            </a:pPr>
            <a:endParaRPr lang="en-US"/>
          </a:p>
        </c:txPr>
        <c:crossAx val="101311616"/>
        <c:crosses val="autoZero"/>
        <c:auto val="1"/>
        <c:lblAlgn val="ctr"/>
        <c:lblOffset val="100"/>
        <c:tickLblSkip val="1"/>
        <c:tickMarkSkip val="1"/>
      </c:catAx>
      <c:valAx>
        <c:axId val="101311616"/>
        <c:scaling>
          <c:orientation val="minMax"/>
        </c:scaling>
        <c:axPos val="l"/>
        <c:majorGridlines>
          <c:spPr>
            <a:ln w="3184">
              <a:solidFill>
                <a:srgbClr val="000000"/>
              </a:solidFill>
              <a:prstDash val="solid"/>
            </a:ln>
          </c:spPr>
        </c:majorGridlines>
        <c:numFmt formatCode="General" sourceLinked="1"/>
        <c:tickLblPos val="nextTo"/>
        <c:spPr>
          <a:ln w="3184">
            <a:solidFill>
              <a:srgbClr val="000000"/>
            </a:solidFill>
            <a:prstDash val="solid"/>
          </a:ln>
        </c:spPr>
        <c:txPr>
          <a:bodyPr rot="0" vert="horz"/>
          <a:lstStyle/>
          <a:p>
            <a:pPr>
              <a:defRPr sz="2031" b="1" i="0" u="none" strike="noStrike" baseline="0">
                <a:solidFill>
                  <a:srgbClr val="000000"/>
                </a:solidFill>
                <a:latin typeface="Arial"/>
                <a:ea typeface="Arial"/>
                <a:cs typeface="Arial"/>
              </a:defRPr>
            </a:pPr>
            <a:endParaRPr lang="en-US"/>
          </a:p>
        </c:txPr>
        <c:crossAx val="101305728"/>
        <c:crosses val="autoZero"/>
        <c:crossBetween val="between"/>
      </c:valAx>
      <c:spPr>
        <a:noFill/>
        <a:ln w="25400">
          <a:noFill/>
        </a:ln>
      </c:spPr>
    </c:plotArea>
    <c:legend>
      <c:legendPos val="t"/>
      <c:layout>
        <c:manualLayout>
          <c:xMode val="edge"/>
          <c:yMode val="edge"/>
          <c:x val="0.27844799590729163"/>
          <c:y val="1.7097702503438301E-2"/>
          <c:w val="0.50085624360514303"/>
          <c:h val="8.3446372797752369E-2"/>
        </c:manualLayout>
      </c:layout>
      <c:spPr>
        <a:noFill/>
        <a:ln w="3184">
          <a:solidFill>
            <a:srgbClr val="000000"/>
          </a:solidFill>
          <a:prstDash val="solid"/>
        </a:ln>
      </c:spPr>
      <c:txPr>
        <a:bodyPr/>
        <a:lstStyle/>
        <a:p>
          <a:pPr>
            <a:defRPr sz="2397" b="1" i="0" u="none" strike="noStrike" baseline="0">
              <a:solidFill>
                <a:srgbClr val="000000"/>
              </a:solidFill>
              <a:latin typeface="Arial"/>
              <a:ea typeface="Arial"/>
              <a:cs typeface="Arial"/>
            </a:defRPr>
          </a:pPr>
          <a:endParaRPr lang="en-US"/>
        </a:p>
      </c:txPr>
    </c:legend>
    <c:plotVisOnly val="1"/>
    <c:dispBlanksAs val="gap"/>
  </c:chart>
  <c:spPr>
    <a:noFill/>
    <a:ln>
      <a:noFill/>
    </a:ln>
  </c:spPr>
  <c:txPr>
    <a:bodyPr/>
    <a:lstStyle/>
    <a:p>
      <a:pPr>
        <a:defRPr sz="2607" b="1" i="0" u="none" strike="noStrike" baseline="0">
          <a:solidFill>
            <a:srgbClr val="000000"/>
          </a:solidFill>
          <a:latin typeface="Arial"/>
          <a:ea typeface="Arial"/>
          <a:cs typeface="Arial"/>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59084" cy="457825"/>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l">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5" name="Rectangle 3"/>
          <p:cNvSpPr>
            <a:spLocks noGrp="1" noChangeArrowheads="1"/>
          </p:cNvSpPr>
          <p:nvPr>
            <p:ph type="dt" sz="quarter" idx="1"/>
          </p:nvPr>
        </p:nvSpPr>
        <p:spPr bwMode="auto">
          <a:xfrm>
            <a:off x="3976809" y="0"/>
            <a:ext cx="3059084" cy="457825"/>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6" name="Rectangle 4"/>
          <p:cNvSpPr>
            <a:spLocks noGrp="1" noChangeArrowheads="1"/>
          </p:cNvSpPr>
          <p:nvPr>
            <p:ph type="ftr" sz="quarter" idx="2"/>
          </p:nvPr>
        </p:nvSpPr>
        <p:spPr bwMode="auto">
          <a:xfrm>
            <a:off x="0" y="8851292"/>
            <a:ext cx="3059084" cy="457825"/>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l">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3317" name="Rectangle 5"/>
          <p:cNvSpPr>
            <a:spLocks noGrp="1" noChangeArrowheads="1"/>
          </p:cNvSpPr>
          <p:nvPr>
            <p:ph type="sldNum" sz="quarter" idx="3"/>
          </p:nvPr>
        </p:nvSpPr>
        <p:spPr bwMode="auto">
          <a:xfrm>
            <a:off x="3976809" y="8851292"/>
            <a:ext cx="3059084" cy="457825"/>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fld id="{61C46B90-6A8F-B245-AEC0-C3943D9C2CB3}" type="slidenum">
              <a:rPr lang="zh-CN" altLang="en-US"/>
              <a:pPr/>
              <a:t>‹#›</a:t>
            </a:fld>
            <a:endParaRPr lang="en-US" altLang="zh-CN"/>
          </a:p>
        </p:txBody>
      </p:sp>
    </p:spTree>
    <p:extLst>
      <p:ext uri="{BB962C8B-B14F-4D97-AF65-F5344CB8AC3E}">
        <p14:creationId xmlns:p14="http://schemas.microsoft.com/office/powerpoint/2010/main" xmlns="" val="4011532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8372" cy="464184"/>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lvl1pPr algn="l"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67" name="Rectangle 3"/>
          <p:cNvSpPr>
            <a:spLocks noGrp="1" noChangeArrowheads="1"/>
          </p:cNvSpPr>
          <p:nvPr>
            <p:ph type="dt" idx="1"/>
          </p:nvPr>
        </p:nvSpPr>
        <p:spPr bwMode="auto">
          <a:xfrm>
            <a:off x="3972029" y="0"/>
            <a:ext cx="3038371" cy="464184"/>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lvl1pPr algn="r"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68"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935252" y="4414519"/>
            <a:ext cx="5139898" cy="4184016"/>
          </a:xfrm>
          <a:prstGeom prst="rect">
            <a:avLst/>
          </a:prstGeom>
          <a:noFill/>
          <a:ln w="9525">
            <a:noFill/>
            <a:miter lim="800000"/>
            <a:headEnd/>
            <a:tailEnd/>
          </a:ln>
          <a:effectLst/>
        </p:spPr>
        <p:txBody>
          <a:bodyPr vert="horz" wrap="square" lIns="93163" tIns="46581" rIns="93163" bIns="46581"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1270" name="Rectangle 6"/>
          <p:cNvSpPr>
            <a:spLocks noGrp="1" noChangeArrowheads="1"/>
          </p:cNvSpPr>
          <p:nvPr>
            <p:ph type="ftr" sz="quarter" idx="4"/>
          </p:nvPr>
        </p:nvSpPr>
        <p:spPr bwMode="auto">
          <a:xfrm>
            <a:off x="0" y="8832216"/>
            <a:ext cx="3038372" cy="464184"/>
          </a:xfrm>
          <a:prstGeom prst="rect">
            <a:avLst/>
          </a:prstGeom>
          <a:noFill/>
          <a:ln w="9525">
            <a:noFill/>
            <a:miter lim="800000"/>
            <a:headEnd/>
            <a:tailEnd/>
          </a:ln>
          <a:effectLst/>
        </p:spPr>
        <p:txBody>
          <a:bodyPr vert="horz" wrap="square" lIns="93163" tIns="46581" rIns="93163" bIns="46581" numCol="1" anchor="b" anchorCtr="0" compatLnSpc="1">
            <a:prstTxWarp prst="textNoShape">
              <a:avLst/>
            </a:prstTxWarp>
          </a:bodyPr>
          <a:lstStyle>
            <a:lvl1pPr algn="l"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endParaRPr lang="en-US" altLang="zh-CN"/>
          </a:p>
        </p:txBody>
      </p:sp>
      <p:sp>
        <p:nvSpPr>
          <p:cNvPr id="11271" name="Rectangle 7"/>
          <p:cNvSpPr>
            <a:spLocks noGrp="1" noChangeArrowheads="1"/>
          </p:cNvSpPr>
          <p:nvPr>
            <p:ph type="sldNum" sz="quarter" idx="5"/>
          </p:nvPr>
        </p:nvSpPr>
        <p:spPr bwMode="auto">
          <a:xfrm>
            <a:off x="3972029" y="8832216"/>
            <a:ext cx="3038371" cy="464184"/>
          </a:xfrm>
          <a:prstGeom prst="rect">
            <a:avLst/>
          </a:prstGeom>
          <a:noFill/>
          <a:ln w="9525">
            <a:noFill/>
            <a:miter lim="800000"/>
            <a:headEnd/>
            <a:tailEnd/>
          </a:ln>
          <a:effectLst/>
        </p:spPr>
        <p:txBody>
          <a:bodyPr vert="horz" wrap="square" lIns="93163" tIns="46581" rIns="93163" bIns="46581" numCol="1" anchor="b" anchorCtr="0" compatLnSpc="1">
            <a:prstTxWarp prst="textNoShape">
              <a:avLst/>
            </a:prstTxWarp>
          </a:bodyPr>
          <a:lstStyle>
            <a:lvl1pPr algn="r" defTabSz="932415">
              <a:spcBef>
                <a:spcPct val="0"/>
              </a:spcBef>
              <a:buClrTx/>
              <a:buSzTx/>
              <a:buFontTx/>
              <a:buNone/>
              <a:defRPr sz="1200">
                <a:solidFill>
                  <a:schemeClr val="tx1"/>
                </a:solidFill>
                <a:latin typeface="Times New Roman" pitchFamily="1" charset="0"/>
                <a:ea typeface="SimSun" pitchFamily="2" charset="-122"/>
                <a:cs typeface="SimSun" pitchFamily="2" charset="-122"/>
              </a:defRPr>
            </a:lvl1pPr>
          </a:lstStyle>
          <a:p>
            <a:fld id="{4CB4B070-9547-0846-818F-AED7C214F5E3}" type="slidenum">
              <a:rPr lang="zh-CN" altLang="en-US"/>
              <a:pPr/>
              <a:t>‹#›</a:t>
            </a:fld>
            <a:endParaRPr lang="en-US" altLang="zh-CN"/>
          </a:p>
        </p:txBody>
      </p:sp>
    </p:spTree>
    <p:extLst>
      <p:ext uri="{BB962C8B-B14F-4D97-AF65-F5344CB8AC3E}">
        <p14:creationId xmlns:p14="http://schemas.microsoft.com/office/powerpoint/2010/main" xmlns="" val="3433433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 charset="0"/>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9570" name="Rectangle 2"/>
          <p:cNvSpPr>
            <a:spLocks noGrp="1" noRot="1" noChangeAspect="1" noChangeArrowheads="1" noTextEdit="1"/>
          </p:cNvSpPr>
          <p:nvPr>
            <p:ph type="sldImg"/>
          </p:nvPr>
        </p:nvSpPr>
        <p:spPr>
          <a:xfrm>
            <a:off x="1190625" y="695325"/>
            <a:ext cx="4629150" cy="3471863"/>
          </a:xfrm>
          <a:ln/>
        </p:spPr>
      </p:sp>
      <p:sp>
        <p:nvSpPr>
          <p:cNvPr id="1389571" name="Rectangle 3"/>
          <p:cNvSpPr>
            <a:spLocks noGrp="1" noChangeArrowheads="1"/>
          </p:cNvSpPr>
          <p:nvPr>
            <p:ph type="body" idx="1"/>
          </p:nvPr>
        </p:nvSpPr>
        <p:spPr>
          <a:xfrm>
            <a:off x="935252" y="4398623"/>
            <a:ext cx="5139898" cy="4166529"/>
          </a:xfrm>
        </p:spPr>
        <p:txBody>
          <a:bodyPr/>
          <a:lstStyle/>
          <a:p>
            <a:endParaRPr lang="zh-CN" altLang="en-US">
              <a:ea typeface="SimSun" pitchFamily="2" charset="-122"/>
              <a:cs typeface="SimSun"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2" name="Rectangle 2"/>
          <p:cNvSpPr>
            <a:spLocks noGrp="1" noRot="1" noChangeAspect="1" noChangeArrowheads="1" noTextEdit="1"/>
          </p:cNvSpPr>
          <p:nvPr>
            <p:ph type="sldImg"/>
          </p:nvPr>
        </p:nvSpPr>
        <p:spPr>
          <a:xfrm>
            <a:off x="1190625" y="693738"/>
            <a:ext cx="4629150" cy="3471862"/>
          </a:xfrm>
          <a:ln/>
        </p:spPr>
      </p:sp>
      <p:sp>
        <p:nvSpPr>
          <p:cNvPr id="1976323" name="Rectangle 3"/>
          <p:cNvSpPr>
            <a:spLocks noGrp="1" noChangeArrowheads="1"/>
          </p:cNvSpPr>
          <p:nvPr>
            <p:ph type="body" idx="1"/>
          </p:nvPr>
        </p:nvSpPr>
        <p:spPr>
          <a:xfrm>
            <a:off x="935252" y="4398623"/>
            <a:ext cx="5139898" cy="4168119"/>
          </a:xfrm>
        </p:spPr>
        <p:txBody>
          <a:bodyPr/>
          <a:lstStyle/>
          <a:p>
            <a:r>
              <a:rPr lang="en-US" altLang="zh-CN">
                <a:ea typeface="SimSun" pitchFamily="2" charset="-122"/>
                <a:cs typeface="SimSun" pitchFamily="2" charset="-122"/>
              </a:rPr>
              <a:t>Notes: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2226" name="Rectangle 2"/>
          <p:cNvSpPr>
            <a:spLocks noGrp="1" noRot="1" noChangeAspect="1" noChangeArrowheads="1" noTextEdit="1"/>
          </p:cNvSpPr>
          <p:nvPr>
            <p:ph type="sldImg"/>
          </p:nvPr>
        </p:nvSpPr>
        <p:spPr>
          <a:xfrm>
            <a:off x="1190625" y="695325"/>
            <a:ext cx="4629150" cy="3471863"/>
          </a:xfrm>
          <a:ln/>
        </p:spPr>
      </p:sp>
      <p:sp>
        <p:nvSpPr>
          <p:cNvPr id="1972227" name="Rectangle 3"/>
          <p:cNvSpPr>
            <a:spLocks noGrp="1" noChangeArrowheads="1"/>
          </p:cNvSpPr>
          <p:nvPr>
            <p:ph type="body" idx="1"/>
          </p:nvPr>
        </p:nvSpPr>
        <p:spPr>
          <a:xfrm>
            <a:off x="935252" y="4398623"/>
            <a:ext cx="5139898" cy="4166529"/>
          </a:xfrm>
        </p:spPr>
        <p:txBody>
          <a:bodyPr/>
          <a:lstStyle/>
          <a:p>
            <a:r>
              <a:rPr lang="en-US" altLang="zh-CN">
                <a:ea typeface="SimSun" pitchFamily="2" charset="-122"/>
                <a:cs typeface="SimSun" pitchFamily="2" charset="-122"/>
              </a:rPr>
              <a:t>If you’d like to learn more about electronic services, you’ll want to attend the session on the Electronic Services being presented this afternoon by Christian Borgert (BORE-GERT) and Chip Dawson.  If you miss this afternoon’s session, you can see it tomorrow morning.</a:t>
            </a:r>
          </a:p>
          <a:p>
            <a:r>
              <a:rPr lang="en-US" altLang="zh-CN">
                <a:ea typeface="SimSun" pitchFamily="2" charset="-122"/>
                <a:cs typeface="SimSun" pitchFamily="2" charset="-122"/>
              </a:rPr>
              <a:t>Now I’d like to answer your questions about newsletters and electronic services . . . </a:t>
            </a:r>
          </a:p>
          <a:p>
            <a:endParaRPr lang="en-US" altLang="zh-CN">
              <a:ea typeface="SimSun" pitchFamily="2" charset="-122"/>
              <a:cs typeface="SimSun" pitchFamily="2" charset="-122"/>
            </a:endParaRPr>
          </a:p>
          <a:p>
            <a:r>
              <a:rPr lang="en-US" altLang="zh-CN">
                <a:ea typeface="SimSun" pitchFamily="2" charset="-122"/>
                <a:cs typeface="SimSun" pitchFamily="2" charset="-122"/>
              </a:rPr>
              <a:t>(After Q&amp;A)</a:t>
            </a:r>
          </a:p>
          <a:p>
            <a:endParaRPr lang="en-US" altLang="zh-CN">
              <a:ea typeface="SimSun" pitchFamily="2" charset="-122"/>
              <a:cs typeface="SimSun" pitchFamily="2" charset="-122"/>
            </a:endParaRPr>
          </a:p>
          <a:p>
            <a:r>
              <a:rPr lang="en-US" altLang="zh-CN">
                <a:ea typeface="SimSun" pitchFamily="2" charset="-122"/>
                <a:cs typeface="SimSun" pitchFamily="2" charset="-122"/>
              </a:rPr>
              <a:t>I’m sorry we don’t have time to answer all of your questions, but we have an abundance of expertise with us this weekend, and much of it is in the Computer Lab upstairs.  Stop by and get more information anytime.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77154" name="Picture 2" descr="ieeeblu"/>
          <p:cNvPicPr>
            <a:picLocks noChangeAspect="1" noChangeArrowheads="1"/>
          </p:cNvPicPr>
          <p:nvPr/>
        </p:nvPicPr>
        <p:blipFill>
          <a:blip r:embed="rId2">
            <a:lum bright="70000" contrast="-70000"/>
          </a:blip>
          <a:srcRect/>
          <a:stretch>
            <a:fillRect/>
          </a:stretch>
        </p:blipFill>
        <p:spPr bwMode="auto">
          <a:xfrm>
            <a:off x="304800" y="1828800"/>
            <a:ext cx="8610600" cy="2630488"/>
          </a:xfrm>
          <a:prstGeom prst="rect">
            <a:avLst/>
          </a:prstGeom>
          <a:noFill/>
        </p:spPr>
      </p:pic>
      <p:sp>
        <p:nvSpPr>
          <p:cNvPr id="177155" name="Rectangle 3"/>
          <p:cNvSpPr>
            <a:spLocks noGrp="1" noChangeArrowheads="1"/>
          </p:cNvSpPr>
          <p:nvPr>
            <p:ph type="ctrTitle"/>
          </p:nvPr>
        </p:nvSpPr>
        <p:spPr>
          <a:xfrm>
            <a:off x="914400" y="2743200"/>
            <a:ext cx="7772400" cy="1143000"/>
          </a:xfrm>
        </p:spPr>
        <p:txBody>
          <a:bodyPr/>
          <a:lstStyle>
            <a:lvl1pPr>
              <a:defRPr/>
            </a:lvl1pPr>
          </a:lstStyle>
          <a:p>
            <a:r>
              <a:rPr lang="en-US" altLang="zh-CN"/>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bwMode="auto">
          <a:xfrm>
            <a:off x="685800" y="3810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176131" name="Rectangle 3"/>
          <p:cNvSpPr>
            <a:spLocks noGrp="1" noChangeArrowheads="1"/>
          </p:cNvSpPr>
          <p:nvPr>
            <p:ph type="body" idx="1"/>
          </p:nvPr>
        </p:nvSpPr>
        <p:spPr bwMode="auto">
          <a:xfrm>
            <a:off x="762000" y="16764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76132"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a:effectLst/>
        </p:spPr>
        <p:txBody>
          <a:bodyPr wrap="none" anchor="ctr">
            <a:prstTxWarp prst="textNoShape">
              <a:avLst/>
            </a:prstTxWarp>
          </a:bodyPr>
          <a:lstStyle/>
          <a:p>
            <a:endParaRPr lang="en-US"/>
          </a:p>
        </p:txBody>
      </p:sp>
      <p:pic>
        <p:nvPicPr>
          <p:cNvPr id="176133" name="Picture 5" descr="ieeeblu"/>
          <p:cNvPicPr>
            <a:picLocks noChangeAspect="1" noChangeArrowheads="1"/>
          </p:cNvPicPr>
          <p:nvPr/>
        </p:nvPicPr>
        <p:blipFill>
          <a:blip r:embed="rId13"/>
          <a:srcRect/>
          <a:stretch>
            <a:fillRect/>
          </a:stretch>
        </p:blipFill>
        <p:spPr bwMode="auto">
          <a:xfrm>
            <a:off x="7504113" y="6281738"/>
            <a:ext cx="1066800" cy="325437"/>
          </a:xfrm>
          <a:prstGeom prst="rect">
            <a:avLst/>
          </a:prstGeom>
          <a:noFill/>
        </p:spPr>
      </p:pic>
      <p:sp>
        <p:nvSpPr>
          <p:cNvPr id="176134" name="Text Box 6"/>
          <p:cNvSpPr txBox="1">
            <a:spLocks noChangeArrowheads="1"/>
          </p:cNvSpPr>
          <p:nvPr/>
        </p:nvSpPr>
        <p:spPr bwMode="auto">
          <a:xfrm>
            <a:off x="1600200" y="6172200"/>
            <a:ext cx="5638800" cy="304800"/>
          </a:xfrm>
          <a:prstGeom prst="rect">
            <a:avLst/>
          </a:prstGeom>
          <a:noFill/>
          <a:ln w="9525">
            <a:noFill/>
            <a:miter lim="800000"/>
            <a:headEnd/>
            <a:tailEnd/>
          </a:ln>
          <a:effectLst/>
        </p:spPr>
        <p:txBody>
          <a:bodyPr>
            <a:prstTxWarp prst="textNoShape">
              <a:avLst/>
            </a:prstTxWarp>
            <a:spAutoFit/>
          </a:bodyPr>
          <a:lstStyle/>
          <a:p>
            <a:pPr>
              <a:spcBef>
                <a:spcPct val="50000"/>
              </a:spcBef>
              <a:buClrTx/>
              <a:buSzTx/>
              <a:buFontTx/>
              <a:buNone/>
            </a:pPr>
            <a:r>
              <a:rPr lang="en-US" altLang="zh-CN" sz="1400" b="1">
                <a:ea typeface="SimSun" pitchFamily="2" charset="-122"/>
                <a:cs typeface="SimSun" pitchFamily="2" charset="-122"/>
              </a:rPr>
              <a:t>IEEE Central Texas Section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pitchFamily="1" charset="0"/>
        </a:defRPr>
      </a:lvl2pPr>
      <a:lvl3pPr algn="ctr" rtl="0" eaLnBrk="0" fontAlgn="base" hangingPunct="0">
        <a:spcBef>
          <a:spcPct val="0"/>
        </a:spcBef>
        <a:spcAft>
          <a:spcPct val="0"/>
        </a:spcAft>
        <a:defRPr sz="3600" b="1">
          <a:solidFill>
            <a:srgbClr val="000099"/>
          </a:solidFill>
          <a:latin typeface="Arial" pitchFamily="1" charset="0"/>
        </a:defRPr>
      </a:lvl3pPr>
      <a:lvl4pPr algn="ctr" rtl="0" eaLnBrk="0" fontAlgn="base" hangingPunct="0">
        <a:spcBef>
          <a:spcPct val="0"/>
        </a:spcBef>
        <a:spcAft>
          <a:spcPct val="0"/>
        </a:spcAft>
        <a:defRPr sz="3600" b="1">
          <a:solidFill>
            <a:srgbClr val="000099"/>
          </a:solidFill>
          <a:latin typeface="Arial" pitchFamily="1" charset="0"/>
        </a:defRPr>
      </a:lvl4pPr>
      <a:lvl5pPr algn="ctr" rtl="0" eaLnBrk="0" fontAlgn="base" hangingPunct="0">
        <a:spcBef>
          <a:spcPct val="0"/>
        </a:spcBef>
        <a:spcAft>
          <a:spcPct val="0"/>
        </a:spcAft>
        <a:defRPr sz="3600" b="1">
          <a:solidFill>
            <a:srgbClr val="000099"/>
          </a:solidFill>
          <a:latin typeface="Arial" pitchFamily="1" charset="0"/>
        </a:defRPr>
      </a:lvl5pPr>
      <a:lvl6pPr marL="457200" algn="ctr" rtl="0" eaLnBrk="0" fontAlgn="base" hangingPunct="0">
        <a:spcBef>
          <a:spcPct val="0"/>
        </a:spcBef>
        <a:spcAft>
          <a:spcPct val="0"/>
        </a:spcAft>
        <a:defRPr sz="3600" b="1">
          <a:solidFill>
            <a:srgbClr val="000099"/>
          </a:solidFill>
          <a:latin typeface="Arial" pitchFamily="1" charset="0"/>
        </a:defRPr>
      </a:lvl6pPr>
      <a:lvl7pPr marL="914400" algn="ctr" rtl="0" eaLnBrk="0" fontAlgn="base" hangingPunct="0">
        <a:spcBef>
          <a:spcPct val="0"/>
        </a:spcBef>
        <a:spcAft>
          <a:spcPct val="0"/>
        </a:spcAft>
        <a:defRPr sz="3600" b="1">
          <a:solidFill>
            <a:srgbClr val="000099"/>
          </a:solidFill>
          <a:latin typeface="Arial" pitchFamily="1" charset="0"/>
        </a:defRPr>
      </a:lvl7pPr>
      <a:lvl8pPr marL="1371600" algn="ctr" rtl="0" eaLnBrk="0" fontAlgn="base" hangingPunct="0">
        <a:spcBef>
          <a:spcPct val="0"/>
        </a:spcBef>
        <a:spcAft>
          <a:spcPct val="0"/>
        </a:spcAft>
        <a:defRPr sz="3600" b="1">
          <a:solidFill>
            <a:srgbClr val="000099"/>
          </a:solidFill>
          <a:latin typeface="Arial" pitchFamily="1" charset="0"/>
        </a:defRPr>
      </a:lvl8pPr>
      <a:lvl9pPr marL="1828800" algn="ctr" rtl="0" eaLnBrk="0" fontAlgn="base" hangingPunct="0">
        <a:spcBef>
          <a:spcPct val="0"/>
        </a:spcBef>
        <a:spcAft>
          <a:spcPct val="0"/>
        </a:spcAft>
        <a:defRPr sz="3600" b="1">
          <a:solidFill>
            <a:srgbClr val="000099"/>
          </a:solidFill>
          <a:latin typeface="Arial" pitchFamily="1"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1" charset="2"/>
        <a:buChar char="l"/>
        <a:defRPr sz="28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1" charset="2"/>
        <a:buChar char="l"/>
        <a:defRPr sz="2400">
          <a:solidFill>
            <a:srgbClr val="000099"/>
          </a:solidFill>
          <a:latin typeface="+mn-lt"/>
          <a:ea typeface="ＭＳ Ｐゴシック" pitchFamily="1" charset="-128"/>
        </a:defRPr>
      </a:lvl2pPr>
      <a:lvl3pPr marL="11430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3pPr>
      <a:lvl4pPr marL="16002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4pPr>
      <a:lvl5pPr marL="2057400" indent="-228600" algn="l" rtl="0" eaLnBrk="0" fontAlgn="base" hangingPunct="0">
        <a:spcBef>
          <a:spcPct val="20000"/>
        </a:spcBef>
        <a:spcAft>
          <a:spcPct val="0"/>
        </a:spcAft>
        <a:buClr>
          <a:srgbClr val="CC3300"/>
        </a:buClr>
        <a:buSzPct val="50000"/>
        <a:buFont typeface="Monotype Sorts" pitchFamily="1" charset="2"/>
        <a:buChar char="l"/>
        <a:defRPr sz="1800">
          <a:solidFill>
            <a:srgbClr val="000099"/>
          </a:solidFill>
          <a:latin typeface="+mn-lt"/>
          <a:ea typeface="ＭＳ Ｐゴシック" pitchFamily="1" charset="-128"/>
        </a:defRPr>
      </a:lvl5pPr>
      <a:lvl6pPr marL="25146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6pPr>
      <a:lvl7pPr marL="29718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7pPr>
      <a:lvl8pPr marL="34290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8pPr>
      <a:lvl9pPr marL="3886200" indent="-228600" algn="l" rtl="0" eaLnBrk="0" fontAlgn="base" hangingPunct="0">
        <a:spcBef>
          <a:spcPct val="20000"/>
        </a:spcBef>
        <a:spcAft>
          <a:spcPct val="0"/>
        </a:spcAft>
        <a:buClr>
          <a:srgbClr val="CC3300"/>
        </a:buClr>
        <a:buSzPct val="50000"/>
        <a:buFont typeface="Monotype Sorts" pitchFamily="1" charset="2"/>
        <a:buChar char="l"/>
        <a:defRPr sz="2000">
          <a:solidFill>
            <a:srgbClr val="000099"/>
          </a:solidFill>
          <a:latin typeface="+mn-lt"/>
          <a:ea typeface="ＭＳ Ｐゴシック" pitchFamily="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8546" name="Rectangle 2"/>
          <p:cNvSpPr>
            <a:spLocks noGrp="1" noChangeArrowheads="1"/>
          </p:cNvSpPr>
          <p:nvPr>
            <p:ph type="ctrTitle"/>
          </p:nvPr>
        </p:nvSpPr>
        <p:spPr>
          <a:xfrm>
            <a:off x="838200" y="1447800"/>
            <a:ext cx="7848600" cy="3810000"/>
          </a:xfrm>
        </p:spPr>
        <p:txBody>
          <a:bodyPr/>
          <a:lstStyle/>
          <a:p>
            <a:r>
              <a:rPr lang="en-US" altLang="zh-CN" sz="4400" dirty="0">
                <a:effectLst>
                  <a:outerShdw blurRad="38100" dist="38100" dir="2700000" algn="tl">
                    <a:srgbClr val="DDDDDD"/>
                  </a:outerShdw>
                </a:effectLst>
                <a:ea typeface="SimSun" pitchFamily="2" charset="-122"/>
                <a:cs typeface="SimSun" pitchFamily="2" charset="-122"/>
              </a:rPr>
              <a:t>CTS </a:t>
            </a:r>
            <a:r>
              <a:rPr lang="en-US" altLang="zh-CN" sz="4400" dirty="0" smtClean="0">
                <a:effectLst>
                  <a:outerShdw blurRad="38100" dist="38100" dir="2700000" algn="tl">
                    <a:srgbClr val="DDDDDD"/>
                  </a:outerShdw>
                </a:effectLst>
                <a:ea typeface="SimSun" pitchFamily="2" charset="-122"/>
                <a:cs typeface="SimSun" pitchFamily="2" charset="-122"/>
              </a:rPr>
              <a:t>Secretary Report</a:t>
            </a:r>
            <a:br>
              <a:rPr lang="en-US" altLang="zh-CN" sz="4400" dirty="0" smtClean="0">
                <a:effectLst>
                  <a:outerShdw blurRad="38100" dist="38100" dir="2700000" algn="tl">
                    <a:srgbClr val="DDDDDD"/>
                  </a:outerShdw>
                </a:effectLst>
                <a:ea typeface="SimSun" pitchFamily="2" charset="-122"/>
                <a:cs typeface="SimSun" pitchFamily="2" charset="-122"/>
              </a:rPr>
            </a:br>
            <a:r>
              <a:rPr lang="en-US" altLang="zh-CN" sz="4400" dirty="0" smtClean="0">
                <a:effectLst>
                  <a:outerShdw blurRad="38100" dist="38100" dir="2700000" algn="tl">
                    <a:srgbClr val="DDDDDD"/>
                  </a:outerShdw>
                </a:effectLst>
                <a:ea typeface="SimSun" pitchFamily="2" charset="-122"/>
                <a:cs typeface="SimSun" pitchFamily="2" charset="-122"/>
              </a:rPr>
              <a:t>Don Drumtra </a:t>
            </a:r>
            <a:r>
              <a:rPr lang="en-US" altLang="zh-CN" sz="4400" dirty="0">
                <a:ea typeface="SimSun" pitchFamily="2" charset="-122"/>
                <a:cs typeface="SimSun" pitchFamily="2" charset="-122"/>
              </a:rPr>
              <a:t/>
            </a:r>
            <a:br>
              <a:rPr lang="en-US" altLang="zh-CN" sz="4400" dirty="0">
                <a:ea typeface="SimSun" pitchFamily="2" charset="-122"/>
                <a:cs typeface="SimSun" pitchFamily="2" charset="-122"/>
              </a:rPr>
            </a:b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smtClean="0">
                <a:ea typeface="SimSun" pitchFamily="2" charset="-122"/>
                <a:cs typeface="SimSun" pitchFamily="2" charset="-122"/>
              </a:rPr>
              <a:t>IEEE </a:t>
            </a:r>
            <a:r>
              <a:rPr lang="en-US" altLang="zh-CN" b="0" dirty="0">
                <a:ea typeface="SimSun" pitchFamily="2" charset="-122"/>
                <a:cs typeface="SimSun" pitchFamily="2" charset="-122"/>
              </a:rPr>
              <a:t>Central Texas Section</a:t>
            </a:r>
            <a:br>
              <a:rPr lang="en-US" altLang="zh-CN" b="0" dirty="0">
                <a:ea typeface="SimSun" pitchFamily="2" charset="-122"/>
                <a:cs typeface="SimSun" pitchFamily="2" charset="-122"/>
              </a:rPr>
            </a:br>
            <a:r>
              <a:rPr lang="en-US" altLang="zh-CN" b="0" dirty="0" smtClean="0">
                <a:ea typeface="SimSun" pitchFamily="2" charset="-122"/>
                <a:cs typeface="SimSun" pitchFamily="2" charset="-122"/>
              </a:rPr>
              <a:t/>
            </a:r>
            <a:br>
              <a:rPr lang="en-US" altLang="zh-CN" b="0" dirty="0" smtClean="0">
                <a:ea typeface="SimSun" pitchFamily="2" charset="-122"/>
                <a:cs typeface="SimSun" pitchFamily="2" charset="-122"/>
              </a:rPr>
            </a:br>
            <a:r>
              <a:rPr lang="en-US" altLang="zh-CN" b="0" dirty="0" smtClean="0">
                <a:ea typeface="SimSun" pitchFamily="2" charset="-122"/>
                <a:cs typeface="SimSun" pitchFamily="2" charset="-122"/>
              </a:rPr>
              <a:t>Fall ExCom Meeting</a:t>
            </a:r>
            <a:br>
              <a:rPr lang="en-US" altLang="zh-CN" b="0" dirty="0" smtClean="0">
                <a:ea typeface="SimSun" pitchFamily="2" charset="-122"/>
                <a:cs typeface="SimSun" pitchFamily="2" charset="-122"/>
              </a:rPr>
            </a:br>
            <a:r>
              <a:rPr lang="en-US" altLang="zh-CN" b="0" dirty="0" smtClean="0">
                <a:ea typeface="SimSun" pitchFamily="2" charset="-122"/>
                <a:cs typeface="SimSun" pitchFamily="2" charset="-122"/>
              </a:rPr>
              <a:t>Sep 24, 2016</a:t>
            </a:r>
            <a:r>
              <a:rPr lang="en-US" altLang="zh-CN" b="0" dirty="0">
                <a:ea typeface="SimSun" pitchFamily="2" charset="-122"/>
                <a:cs typeface="SimSun" pitchFamily="2" charset="-122"/>
              </a:rPr>
              <a:t/>
            </a:r>
            <a:br>
              <a:rPr lang="en-US" altLang="zh-CN" b="0" dirty="0">
                <a:ea typeface="SimSun" pitchFamily="2" charset="-122"/>
                <a:cs typeface="SimSun" pitchFamily="2" charset="-122"/>
              </a:rPr>
            </a:br>
            <a:r>
              <a:rPr lang="en-US" altLang="zh-CN" b="0" dirty="0">
                <a:ea typeface="SimSun" pitchFamily="2" charset="-122"/>
                <a:cs typeface="SimSun" pitchFamily="2" charset="-122"/>
              </a:rPr>
              <a:t>San Marcos, TX</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5300" name="Rectangle 4"/>
          <p:cNvSpPr>
            <a:spLocks noGrp="1" noChangeArrowheads="1"/>
          </p:cNvSpPr>
          <p:nvPr>
            <p:ph type="title"/>
          </p:nvPr>
        </p:nvSpPr>
        <p:spPr>
          <a:xfrm>
            <a:off x="685800" y="381000"/>
            <a:ext cx="7772400" cy="1143000"/>
          </a:xfrm>
        </p:spPr>
        <p:txBody>
          <a:bodyPr/>
          <a:lstStyle/>
          <a:p>
            <a:r>
              <a:rPr lang="en-US" altLang="zh-CN" dirty="0" smtClean="0">
                <a:ea typeface="SimSun" pitchFamily="2" charset="-122"/>
                <a:cs typeface="SimSun" pitchFamily="2" charset="-122"/>
              </a:rPr>
              <a:t>Chapter L31 Reports</a:t>
            </a:r>
            <a:endParaRPr lang="en-US" altLang="zh-CN" dirty="0">
              <a:ea typeface="SimSun" pitchFamily="2" charset="-122"/>
              <a:cs typeface="SimSun" pitchFamily="2" charset="-122"/>
            </a:endParaRPr>
          </a:p>
        </p:txBody>
      </p:sp>
      <p:graphicFrame>
        <p:nvGraphicFramePr>
          <p:cNvPr id="5" name="Object 9"/>
          <p:cNvGraphicFramePr>
            <a:graphicFrameLocks noGrp="1" noChangeAspect="1"/>
          </p:cNvGraphicFramePr>
          <p:nvPr>
            <p:ph idx="1"/>
            <p:extLst>
              <p:ext uri="{D42A27DB-BD31-4B8C-83A1-F6EECF244321}">
                <p14:modId xmlns:p14="http://schemas.microsoft.com/office/powerpoint/2010/main" xmlns="" val="443515623"/>
              </p:ext>
            </p:extLst>
          </p:nvPr>
        </p:nvGraphicFramePr>
        <p:xfrm>
          <a:off x="0" y="1237129"/>
          <a:ext cx="8991600" cy="519952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Chapters with the Most Reports</a:t>
            </a:r>
            <a:endParaRPr lang="en-US" dirty="0"/>
          </a:p>
        </p:txBody>
      </p:sp>
      <p:sp>
        <p:nvSpPr>
          <p:cNvPr id="3" name="Content Placeholder 2"/>
          <p:cNvSpPr>
            <a:spLocks noGrp="1"/>
          </p:cNvSpPr>
          <p:nvPr>
            <p:ph idx="1"/>
          </p:nvPr>
        </p:nvSpPr>
        <p:spPr>
          <a:xfrm>
            <a:off x="477079" y="1676400"/>
            <a:ext cx="7964557" cy="4114800"/>
          </a:xfrm>
        </p:spPr>
        <p:txBody>
          <a:bodyPr/>
          <a:lstStyle/>
          <a:p>
            <a:r>
              <a:rPr lang="en-US" dirty="0" smtClean="0"/>
              <a:t>Most reports from regular chapters</a:t>
            </a:r>
            <a:r>
              <a:rPr lang="en-US" sz="2400" dirty="0" smtClean="0"/>
              <a:t>   </a:t>
            </a:r>
            <a:r>
              <a:rPr lang="en-US" sz="2000" dirty="0" smtClean="0"/>
              <a:t>(Total/Tech)</a:t>
            </a:r>
          </a:p>
          <a:p>
            <a:pPr lvl="1"/>
            <a:r>
              <a:rPr lang="en-US" sz="2000" b="1" dirty="0" err="1" smtClean="0">
                <a:solidFill>
                  <a:schemeClr val="accent5">
                    <a:lumMod val="50000"/>
                  </a:schemeClr>
                </a:solidFill>
              </a:rPr>
              <a:t>PI31</a:t>
            </a:r>
            <a:r>
              <a:rPr lang="en-US" sz="2000" b="1" dirty="0" smtClean="0">
                <a:solidFill>
                  <a:schemeClr val="accent5">
                    <a:lumMod val="50000"/>
                  </a:schemeClr>
                </a:solidFill>
              </a:rPr>
              <a:t>/</a:t>
            </a:r>
            <a:r>
              <a:rPr lang="en-US" sz="2000" b="1" dirty="0" err="1" smtClean="0">
                <a:solidFill>
                  <a:schemeClr val="accent5">
                    <a:lumMod val="50000"/>
                  </a:schemeClr>
                </a:solidFill>
              </a:rPr>
              <a:t>PEL35</a:t>
            </a:r>
            <a:r>
              <a:rPr lang="en-US" sz="2000" b="1" dirty="0" smtClean="0">
                <a:solidFill>
                  <a:schemeClr val="accent5">
                    <a:lumMod val="50000"/>
                  </a:schemeClr>
                </a:solidFill>
              </a:rPr>
              <a:t>/</a:t>
            </a:r>
            <a:r>
              <a:rPr lang="en-US" sz="2000" b="1" dirty="0" err="1" smtClean="0">
                <a:solidFill>
                  <a:schemeClr val="accent5">
                    <a:lumMod val="50000"/>
                  </a:schemeClr>
                </a:solidFill>
              </a:rPr>
              <a:t>IE13</a:t>
            </a:r>
            <a:r>
              <a:rPr lang="en-US" sz="2000" b="1" dirty="0" smtClean="0">
                <a:solidFill>
                  <a:schemeClr val="accent5">
                    <a:lumMod val="50000"/>
                  </a:schemeClr>
                </a:solidFill>
              </a:rPr>
              <a:t>/</a:t>
            </a:r>
            <a:r>
              <a:rPr lang="en-US" sz="2000" b="1" dirty="0" err="1" smtClean="0">
                <a:solidFill>
                  <a:schemeClr val="accent5">
                    <a:lumMod val="50000"/>
                  </a:schemeClr>
                </a:solidFill>
              </a:rPr>
              <a:t>IA34</a:t>
            </a:r>
            <a:r>
              <a:rPr lang="en-US" sz="2000" b="1" dirty="0" smtClean="0">
                <a:solidFill>
                  <a:schemeClr val="accent5">
                    <a:lumMod val="50000"/>
                  </a:schemeClr>
                </a:solidFill>
              </a:rPr>
              <a:t>: 15/8</a:t>
            </a:r>
          </a:p>
          <a:p>
            <a:pPr lvl="1"/>
            <a:r>
              <a:rPr lang="en-US" sz="2000" b="1" dirty="0" err="1" smtClean="0">
                <a:solidFill>
                  <a:schemeClr val="accent5">
                    <a:lumMod val="50000"/>
                  </a:schemeClr>
                </a:solidFill>
              </a:rPr>
              <a:t>CAS04</a:t>
            </a:r>
            <a:r>
              <a:rPr lang="en-US" sz="2000" b="1" dirty="0" smtClean="0">
                <a:solidFill>
                  <a:schemeClr val="accent5">
                    <a:lumMod val="50000"/>
                  </a:schemeClr>
                </a:solidFill>
              </a:rPr>
              <a:t>/</a:t>
            </a:r>
            <a:r>
              <a:rPr lang="en-US" sz="2000" b="1" dirty="0" err="1" smtClean="0">
                <a:solidFill>
                  <a:schemeClr val="accent5">
                    <a:lumMod val="50000"/>
                  </a:schemeClr>
                </a:solidFill>
              </a:rPr>
              <a:t>SSC37</a:t>
            </a:r>
            <a:r>
              <a:rPr lang="en-US" sz="2000" b="1" dirty="0" smtClean="0">
                <a:solidFill>
                  <a:schemeClr val="accent5">
                    <a:lumMod val="50000"/>
                  </a:schemeClr>
                </a:solidFill>
              </a:rPr>
              <a:t>: 10/8 </a:t>
            </a:r>
          </a:p>
          <a:p>
            <a:pPr lvl="1"/>
            <a:r>
              <a:rPr lang="en-US" sz="2000" b="1" dirty="0" err="1" smtClean="0">
                <a:solidFill>
                  <a:srgbClr val="009900"/>
                </a:solidFill>
              </a:rPr>
              <a:t>AP03</a:t>
            </a:r>
            <a:r>
              <a:rPr lang="en-US" sz="2000" b="1" dirty="0" smtClean="0">
                <a:solidFill>
                  <a:srgbClr val="009900"/>
                </a:solidFill>
              </a:rPr>
              <a:t>/</a:t>
            </a:r>
            <a:r>
              <a:rPr lang="en-US" sz="2000" b="1" dirty="0" err="1" smtClean="0">
                <a:solidFill>
                  <a:srgbClr val="009900"/>
                </a:solidFill>
              </a:rPr>
              <a:t>MTT17</a:t>
            </a:r>
            <a:r>
              <a:rPr lang="en-US" sz="2000" b="1" dirty="0" smtClean="0">
                <a:solidFill>
                  <a:srgbClr val="009900"/>
                </a:solidFill>
              </a:rPr>
              <a:t>: 9/9</a:t>
            </a:r>
          </a:p>
          <a:p>
            <a:pPr lvl="1">
              <a:buNone/>
            </a:pPr>
            <a:endParaRPr lang="en-US" sz="2000" b="1" dirty="0" smtClean="0">
              <a:solidFill>
                <a:srgbClr val="009900"/>
              </a:solidFill>
            </a:endParaRPr>
          </a:p>
          <a:p>
            <a:r>
              <a:rPr lang="en-US" dirty="0" smtClean="0"/>
              <a:t>Most reports from special chapters</a:t>
            </a:r>
          </a:p>
          <a:p>
            <a:pPr>
              <a:buNone/>
            </a:pPr>
            <a:r>
              <a:rPr lang="en-US" sz="2000" dirty="0" smtClean="0"/>
              <a:t>	(Affinity groups and council chapters)</a:t>
            </a:r>
          </a:p>
          <a:p>
            <a:pPr marL="742950" lvl="2" indent="-342900"/>
            <a:r>
              <a:rPr lang="en-US" b="1" dirty="0" err="1" smtClean="0">
                <a:solidFill>
                  <a:srgbClr val="009900"/>
                </a:solidFill>
              </a:rPr>
              <a:t>CTCN</a:t>
            </a:r>
            <a:r>
              <a:rPr lang="en-US" b="1" dirty="0" smtClean="0">
                <a:solidFill>
                  <a:srgbClr val="009900"/>
                </a:solidFill>
              </a:rPr>
              <a:t>: 8</a:t>
            </a:r>
          </a:p>
          <a:p>
            <a:pPr lvl="1">
              <a:buNone/>
            </a:pPr>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xmlns="" val="313385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Chapters with No Reports</a:t>
            </a:r>
            <a:endParaRPr lang="en-US" dirty="0"/>
          </a:p>
        </p:txBody>
      </p:sp>
      <p:sp>
        <p:nvSpPr>
          <p:cNvPr id="3" name="Content Placeholder 2"/>
          <p:cNvSpPr>
            <a:spLocks noGrp="1"/>
          </p:cNvSpPr>
          <p:nvPr>
            <p:ph idx="1"/>
          </p:nvPr>
        </p:nvSpPr>
        <p:spPr>
          <a:xfrm>
            <a:off x="801757" y="1914940"/>
            <a:ext cx="7772400" cy="2935357"/>
          </a:xfrm>
        </p:spPr>
        <p:txBody>
          <a:bodyPr/>
          <a:lstStyle/>
          <a:p>
            <a:r>
              <a:rPr lang="en-US" dirty="0" smtClean="0"/>
              <a:t>No reports from regular chapters</a:t>
            </a:r>
          </a:p>
          <a:p>
            <a:pPr lvl="1"/>
            <a:r>
              <a:rPr lang="en-US" b="1" dirty="0" err="1" smtClean="0">
                <a:solidFill>
                  <a:srgbClr val="FF0000"/>
                </a:solidFill>
              </a:rPr>
              <a:t>CMPT21</a:t>
            </a:r>
            <a:r>
              <a:rPr lang="en-US" b="1" dirty="0" smtClean="0">
                <a:solidFill>
                  <a:srgbClr val="FF0000"/>
                </a:solidFill>
              </a:rPr>
              <a:t>, </a:t>
            </a:r>
            <a:r>
              <a:rPr lang="en-US" b="1" dirty="0" err="1" smtClean="0">
                <a:solidFill>
                  <a:srgbClr val="FF0000"/>
                </a:solidFill>
              </a:rPr>
              <a:t>E25</a:t>
            </a:r>
            <a:r>
              <a:rPr lang="en-US" b="1" dirty="0" smtClean="0">
                <a:solidFill>
                  <a:srgbClr val="FF0000"/>
                </a:solidFill>
              </a:rPr>
              <a:t>, </a:t>
            </a:r>
            <a:r>
              <a:rPr lang="en-US" b="1" dirty="0" err="1" smtClean="0">
                <a:solidFill>
                  <a:srgbClr val="FF0000"/>
                </a:solidFill>
              </a:rPr>
              <a:t>PE31</a:t>
            </a:r>
            <a:r>
              <a:rPr lang="en-US" b="1" dirty="0" smtClean="0">
                <a:solidFill>
                  <a:srgbClr val="FF0000"/>
                </a:solidFill>
              </a:rPr>
              <a:t>-SA, </a:t>
            </a:r>
            <a:r>
              <a:rPr lang="en-US" b="1" dirty="0" err="1" smtClean="0">
                <a:solidFill>
                  <a:srgbClr val="FF0000"/>
                </a:solidFill>
              </a:rPr>
              <a:t>SEN39</a:t>
            </a:r>
            <a:r>
              <a:rPr lang="en-US" dirty="0" smtClean="0"/>
              <a:t>,</a:t>
            </a:r>
            <a:r>
              <a:rPr lang="en-US" b="1" dirty="0" smtClean="0">
                <a:solidFill>
                  <a:srgbClr val="FF0000"/>
                </a:solidFill>
              </a:rPr>
              <a:t> </a:t>
            </a:r>
          </a:p>
          <a:p>
            <a:pPr lvl="1"/>
            <a:r>
              <a:rPr lang="en-US" b="1" dirty="0" err="1" smtClean="0">
                <a:solidFill>
                  <a:srgbClr val="FF0000"/>
                </a:solidFill>
              </a:rPr>
              <a:t>TM14</a:t>
            </a:r>
            <a:r>
              <a:rPr lang="en-US" b="1" dirty="0" smtClean="0">
                <a:solidFill>
                  <a:srgbClr val="FF0000"/>
                </a:solidFill>
              </a:rPr>
              <a:t>-AUS, </a:t>
            </a:r>
            <a:r>
              <a:rPr lang="en-US" b="1" dirty="0" err="1" smtClean="0">
                <a:solidFill>
                  <a:srgbClr val="FF0000"/>
                </a:solidFill>
              </a:rPr>
              <a:t>TM14</a:t>
            </a:r>
            <a:r>
              <a:rPr lang="en-US" b="1" dirty="0" smtClean="0">
                <a:solidFill>
                  <a:srgbClr val="FF0000"/>
                </a:solidFill>
              </a:rPr>
              <a:t>-SA</a:t>
            </a:r>
          </a:p>
          <a:p>
            <a:pPr lvl="1">
              <a:buNone/>
            </a:pPr>
            <a:endParaRPr lang="en-US" dirty="0" smtClean="0"/>
          </a:p>
          <a:p>
            <a:r>
              <a:rPr lang="en-US" dirty="0" smtClean="0"/>
              <a:t>No reports from special chapters</a:t>
            </a:r>
          </a:p>
          <a:p>
            <a:pPr lvl="1"/>
            <a:r>
              <a:rPr lang="en-US" b="1" dirty="0" smtClean="0">
                <a:solidFill>
                  <a:srgbClr val="FF0000"/>
                </a:solidFill>
              </a:rPr>
              <a:t>WIE</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and Comments</a:t>
            </a:r>
            <a:endParaRPr lang="en-US" dirty="0"/>
          </a:p>
        </p:txBody>
      </p:sp>
      <p:sp>
        <p:nvSpPr>
          <p:cNvPr id="3" name="Content Placeholder 2"/>
          <p:cNvSpPr>
            <a:spLocks noGrp="1"/>
          </p:cNvSpPr>
          <p:nvPr>
            <p:ph idx="1"/>
          </p:nvPr>
        </p:nvSpPr>
        <p:spPr>
          <a:xfrm>
            <a:off x="344557" y="1676400"/>
            <a:ext cx="8587408" cy="4114800"/>
          </a:xfrm>
        </p:spPr>
        <p:txBody>
          <a:bodyPr/>
          <a:lstStyle/>
          <a:p>
            <a:r>
              <a:rPr lang="en-US" dirty="0" smtClean="0"/>
              <a:t>Under reporting—not just delays</a:t>
            </a:r>
          </a:p>
          <a:p>
            <a:r>
              <a:rPr lang="en-US" dirty="0" smtClean="0"/>
              <a:t>What is a reportable meeting? </a:t>
            </a:r>
          </a:p>
          <a:p>
            <a:pPr lvl="1"/>
            <a:r>
              <a:rPr lang="en-US" dirty="0" smtClean="0"/>
              <a:t>Wherever two or more </a:t>
            </a:r>
            <a:r>
              <a:rPr lang="en-US" dirty="0" smtClean="0"/>
              <a:t>members discuss </a:t>
            </a:r>
            <a:r>
              <a:rPr lang="en-US" dirty="0" smtClean="0"/>
              <a:t>IEEE business.</a:t>
            </a:r>
          </a:p>
          <a:p>
            <a:pPr lvl="1"/>
            <a:r>
              <a:rPr lang="en-US" dirty="0" smtClean="0"/>
              <a:t>If you submit an expense report.</a:t>
            </a:r>
          </a:p>
          <a:p>
            <a:r>
              <a:rPr lang="en-US" dirty="0" smtClean="0"/>
              <a:t>Joint meetings count but not for bonus.</a:t>
            </a:r>
          </a:p>
          <a:p>
            <a:r>
              <a:rPr lang="en-US" dirty="0" smtClean="0"/>
              <a:t>Common announcement, different report. </a:t>
            </a:r>
          </a:p>
          <a:p>
            <a:pPr marL="342900" lvl="1" indent="-342900"/>
            <a:r>
              <a:rPr lang="en-US" altLang="zh-CN" sz="2800" dirty="0" smtClean="0"/>
              <a:t>PACE funded meetings are coded professional.</a:t>
            </a:r>
          </a:p>
          <a:p>
            <a:pPr marL="342900" lvl="1" indent="-342900"/>
            <a:r>
              <a:rPr lang="en-US" altLang="zh-CN" sz="2800" dirty="0" smtClean="0"/>
              <a:t>Meetings category guide—Standardizes for CTS.</a:t>
            </a:r>
            <a:endParaRPr lang="en-US" sz="2800" dirty="0" smtClean="0"/>
          </a:p>
          <a:p>
            <a:endParaRPr lang="en-US" dirty="0" smtClean="0"/>
          </a:p>
          <a:p>
            <a:endParaRPr lang="en-US" dirty="0" smtClean="0"/>
          </a:p>
          <a:p>
            <a:pPr lvl="1"/>
            <a:endParaRPr lang="en-US" dirty="0" smtClean="0"/>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V-Tools Meetings</a:t>
            </a:r>
            <a:endParaRPr lang="en-US" dirty="0"/>
          </a:p>
        </p:txBody>
      </p:sp>
      <p:sp>
        <p:nvSpPr>
          <p:cNvPr id="3" name="Content Placeholder 2"/>
          <p:cNvSpPr>
            <a:spLocks noGrp="1"/>
          </p:cNvSpPr>
          <p:nvPr>
            <p:ph idx="1"/>
          </p:nvPr>
        </p:nvSpPr>
        <p:spPr>
          <a:xfrm>
            <a:off x="762000" y="1676400"/>
            <a:ext cx="7772400" cy="4207565"/>
          </a:xfrm>
        </p:spPr>
        <p:txBody>
          <a:bodyPr/>
          <a:lstStyle/>
          <a:p>
            <a:r>
              <a:rPr lang="en-US" altLang="zh-CN" dirty="0" smtClean="0"/>
              <a:t>Before using V-Tools, schedule </a:t>
            </a:r>
            <a:r>
              <a:rPr lang="en-US" altLang="zh-CN" dirty="0" smtClean="0"/>
              <a:t>your </a:t>
            </a:r>
            <a:r>
              <a:rPr lang="en-US" altLang="zh-CN" dirty="0" smtClean="0"/>
              <a:t>meeting, workshops</a:t>
            </a:r>
            <a:r>
              <a:rPr lang="en-US" altLang="zh-CN" dirty="0" smtClean="0"/>
              <a:t>, </a:t>
            </a:r>
            <a:r>
              <a:rPr lang="en-US" altLang="zh-CN" dirty="0" smtClean="0"/>
              <a:t>or other event and draft related </a:t>
            </a:r>
            <a:r>
              <a:rPr lang="en-US" altLang="zh-CN" dirty="0" err="1" smtClean="0"/>
              <a:t>MOU</a:t>
            </a:r>
            <a:r>
              <a:rPr lang="en-US" altLang="zh-CN" dirty="0" smtClean="0"/>
              <a:t>, Plan, and/or Website</a:t>
            </a:r>
            <a:r>
              <a:rPr lang="en-US" altLang="zh-CN" dirty="0" smtClean="0"/>
              <a:t>.</a:t>
            </a:r>
          </a:p>
          <a:p>
            <a:r>
              <a:rPr lang="en-US" altLang="zh-CN" dirty="0" smtClean="0"/>
              <a:t>Using V-Tools draft the announcement but do not publish. Compare with other planning documents and revise all drafts to agree. </a:t>
            </a:r>
          </a:p>
          <a:p>
            <a:r>
              <a:rPr lang="en-US" altLang="zh-CN" dirty="0" smtClean="0"/>
              <a:t>When all drafts are finalized, publish the V-Tools announcement. Use V-Tools for </a:t>
            </a:r>
            <a:r>
              <a:rPr lang="en-US" altLang="zh-CN" dirty="0" smtClean="0"/>
              <a:t>fee </a:t>
            </a:r>
            <a:r>
              <a:rPr lang="en-US" altLang="zh-CN" dirty="0" smtClean="0"/>
              <a:t>collection, sign-in sheets, and L31 reporting.</a:t>
            </a:r>
            <a:endParaRPr lang="en-US" dirty="0" smtClean="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2017 Officers</a:t>
            </a:r>
            <a:endParaRPr lang="en-US" dirty="0"/>
          </a:p>
        </p:txBody>
      </p:sp>
      <p:sp>
        <p:nvSpPr>
          <p:cNvPr id="3" name="Content Placeholder 2"/>
          <p:cNvSpPr>
            <a:spLocks noGrp="1"/>
          </p:cNvSpPr>
          <p:nvPr>
            <p:ph idx="1"/>
          </p:nvPr>
        </p:nvSpPr>
        <p:spPr>
          <a:xfrm>
            <a:off x="609600" y="1398104"/>
            <a:ext cx="7911548" cy="4697895"/>
          </a:xfrm>
        </p:spPr>
        <p:txBody>
          <a:bodyPr/>
          <a:lstStyle/>
          <a:p>
            <a:r>
              <a:rPr lang="en-US" dirty="0" smtClean="0"/>
              <a:t>Chapters on a one year cycle, changing officers this year, should have their nomination committees together by now. </a:t>
            </a:r>
          </a:p>
          <a:p>
            <a:r>
              <a:rPr lang="en-US" dirty="0" smtClean="0"/>
              <a:t>When elections are complete, names of the officers should be submitted of the Secretary for reporting up to SAMIEEE and updating internal </a:t>
            </a:r>
            <a:r>
              <a:rPr lang="en-US" dirty="0" smtClean="0"/>
              <a:t>CTS </a:t>
            </a:r>
            <a:r>
              <a:rPr lang="en-US" dirty="0" smtClean="0"/>
              <a:t>records. </a:t>
            </a:r>
          </a:p>
          <a:p>
            <a:r>
              <a:rPr lang="en-US" dirty="0" smtClean="0"/>
              <a:t>Please provide the name of the office and the new officer’s full name, IEEE member number, phone number, and email address.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2" name="Rectangle 2"/>
          <p:cNvSpPr>
            <a:spLocks noGrp="1" noChangeArrowheads="1"/>
          </p:cNvSpPr>
          <p:nvPr>
            <p:ph type="title" idx="4294967295"/>
          </p:nvPr>
        </p:nvSpPr>
        <p:spPr>
          <a:xfrm>
            <a:off x="514350" y="336550"/>
            <a:ext cx="8121650" cy="3168650"/>
          </a:xfrm>
        </p:spPr>
        <p:txBody>
          <a:bodyPr/>
          <a:lstStyle/>
          <a:p>
            <a:r>
              <a:rPr lang="en-US" altLang="zh-CN" sz="6000" dirty="0">
                <a:ea typeface="SimSun" pitchFamily="2" charset="-122"/>
                <a:cs typeface="SimSun" pitchFamily="2" charset="-122"/>
              </a:rPr>
              <a:t>QUESTIONS???</a:t>
            </a:r>
            <a:br>
              <a:rPr lang="en-US" altLang="zh-CN" sz="6000" dirty="0">
                <a:ea typeface="SimSun" pitchFamily="2" charset="-122"/>
                <a:cs typeface="SimSun" pitchFamily="2" charset="-122"/>
              </a:rPr>
            </a:br>
            <a:r>
              <a:rPr lang="en-US" altLang="zh-CN" sz="6000" dirty="0">
                <a:ea typeface="SimSun" pitchFamily="2" charset="-122"/>
                <a:cs typeface="SimSun" pitchFamily="2" charset="-122"/>
              </a:rPr>
              <a:t/>
            </a:r>
            <a:br>
              <a:rPr lang="en-US" altLang="zh-CN" sz="6000" dirty="0">
                <a:ea typeface="SimSun" pitchFamily="2" charset="-122"/>
                <a:cs typeface="SimSun" pitchFamily="2" charset="-122"/>
              </a:rPr>
            </a:br>
            <a:r>
              <a:rPr lang="en-US" altLang="zh-CN" sz="6000" dirty="0" smtClean="0">
                <a:ea typeface="SimSun" pitchFamily="2" charset="-122"/>
                <a:cs typeface="SimSun" pitchFamily="2" charset="-122"/>
              </a:rPr>
              <a:t>Thanks</a:t>
            </a:r>
            <a:endParaRPr lang="en-US" altLang="zh-CN" dirty="0">
              <a:ea typeface="SimSun" pitchFamily="2" charset="-122"/>
              <a:cs typeface="SimSun"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TS June 14th Meeting1">
  <a:themeElements>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TS June 14th Meeting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1" charset="2"/>
          <a:buNone/>
          <a:tabLst/>
          <a:defRPr kumimoji="0" lang="en-US" sz="3600" b="0" i="0" u="none" strike="noStrike" cap="none" normalizeH="0" baseline="0">
            <a:ln>
              <a:noFill/>
            </a:ln>
            <a:solidFill>
              <a:srgbClr val="000099"/>
            </a:solidFill>
            <a:effectLst/>
            <a:latin typeface="Arial" pitchFamily="1"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rgbClr val="CC3300"/>
          </a:buClr>
          <a:buSzPct val="50000"/>
          <a:buFont typeface="Monotype Sorts" pitchFamily="1" charset="2"/>
          <a:buNone/>
          <a:tabLst/>
          <a:defRPr kumimoji="0" lang="en-US" sz="3600" b="0" i="0" u="none" strike="noStrike" cap="none" normalizeH="0" baseline="0">
            <a:ln>
              <a:noFill/>
            </a:ln>
            <a:solidFill>
              <a:srgbClr val="000099"/>
            </a:solidFill>
            <a:effectLst/>
            <a:latin typeface="Arial" pitchFamily="1" charset="0"/>
          </a:defRPr>
        </a:defPPr>
      </a:lstStyle>
    </a:lnDef>
  </a:objectDefaults>
  <a:extraClrSchemeLst>
    <a:extraClrScheme>
      <a:clrScheme name="CTS June 14th Meeting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TS June 14th Meeting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TS June 14th Meeting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TS June 14th Meeting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TS June 14th Meeting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TS June 14th Meeting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TS June 14th Meeting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Designs\CTS June 14th Meeting1.pot</Template>
  <TotalTime>12141</TotalTime>
  <Words>376</Words>
  <Application>Microsoft Office PowerPoint</Application>
  <PresentationFormat>On-screen Show (4:3)</PresentationFormat>
  <Paragraphs>47</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CTS June 14th Meeting1</vt:lpstr>
      <vt:lpstr>CTS Secretary Report Don Drumtra   IEEE Central Texas Section  Fall ExCom Meeting Sep 24, 2016 San Marcos, TX</vt:lpstr>
      <vt:lpstr>Chapter L31 Reports</vt:lpstr>
      <vt:lpstr>Chapters with the Most Reports</vt:lpstr>
      <vt:lpstr>Chapters with No Reports</vt:lpstr>
      <vt:lpstr>Observations and Comments</vt:lpstr>
      <vt:lpstr>V-Tools Meetings</vt:lpstr>
      <vt:lpstr>Reporting 2017 Officers</vt:lpstr>
      <vt:lpstr>QUESTIONS???  Thanks</vt:lpstr>
    </vt:vector>
  </TitlesOfParts>
  <Company>Southwest Research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TEXAS SECTION OF THE IEEE</dc:title>
  <dc:creator>Joe Redfield</dc:creator>
  <cp:lastModifiedBy>Don</cp:lastModifiedBy>
  <cp:revision>470</cp:revision>
  <cp:lastPrinted>2013-09-07T10:47:44Z</cp:lastPrinted>
  <dcterms:created xsi:type="dcterms:W3CDTF">2013-02-25T00:49:26Z</dcterms:created>
  <dcterms:modified xsi:type="dcterms:W3CDTF">2016-09-22T20:07:28Z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